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4" r:id="rId6"/>
    <p:sldId id="259" r:id="rId7"/>
    <p:sldId id="260" r:id="rId8"/>
    <p:sldId id="265" r:id="rId9"/>
    <p:sldId id="268" r:id="rId10"/>
    <p:sldId id="272" r:id="rId11"/>
    <p:sldId id="273" r:id="rId12"/>
    <p:sldId id="274" r:id="rId13"/>
    <p:sldId id="270" r:id="rId14"/>
    <p:sldId id="261" r:id="rId15"/>
    <p:sldId id="271" r:id="rId16"/>
    <p:sldId id="275" r:id="rId17"/>
    <p:sldId id="267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3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264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C95B9-FD2A-4541-8EAA-2DC224E6710B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2721-7B66-4D27-89FC-3E866A4FF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 grow up with the stories of very</a:t>
            </a:r>
            <a:r>
              <a:rPr lang="de-DE" baseline="0" dirty="0" smtClean="0"/>
              <a:t> succesful scientists</a:t>
            </a:r>
          </a:p>
          <a:p>
            <a:r>
              <a:rPr lang="de-DE" baseline="0" dirty="0" smtClean="0"/>
              <a:t>And we are always curious!</a:t>
            </a:r>
          </a:p>
          <a:p>
            <a:r>
              <a:rPr lang="de-DE" baseline="0" dirty="0" smtClean="0"/>
              <a:t>That drives us into the labyrinth of Science!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2721-7B66-4D27-89FC-3E866A4FF0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47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3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00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1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7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6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3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0AC89-BF40-4EB9-B068-25534FD331EA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D0D49-0584-4E21-918C-94EDA9E0E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7.png"/><Relationship Id="rId3" Type="http://schemas.openxmlformats.org/officeDocument/2006/relationships/hyperlink" Target="https://www.linkedin.com/in/cagatay-gursoy/overlay/about-this-profile/" TargetMode="External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hyperlink" Target="http://www.linkedin.com/in/cagatay-gurso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hyperlink" Target="https://cagataygursoy.com/" TargetMode="External"/><Relationship Id="rId10" Type="http://schemas.openxmlformats.org/officeDocument/2006/relationships/image" Target="../media/image54.png"/><Relationship Id="rId4" Type="http://schemas.openxmlformats.org/officeDocument/2006/relationships/hyperlink" Target="mailto:cagatay.guersoy@zi-mannheim.de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gor-biodgps.github.io/ARIADNE/" TargetMode="External"/><Relationship Id="rId2" Type="http://schemas.openxmlformats.org/officeDocument/2006/relationships/hyperlink" Target="https://osf.io/hjys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caggursoy/phdSideQuests/tree/master/presentations/marburg_ariadne" TargetMode="External"/><Relationship Id="rId4" Type="http://schemas.openxmlformats.org/officeDocument/2006/relationships/hyperlink" Target="https://igor-biodgps.github.io/ARIADNE/graph/graph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-30480"/>
            <a:ext cx="12192000" cy="6888480"/>
          </a:xfrm>
          <a:prstGeom prst="rect">
            <a:avLst/>
          </a:prstGeom>
          <a:blipFill dpi="0" rotWithShape="1">
            <a:blip r:embed="rId2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6150" y="1641460"/>
            <a:ext cx="4166586" cy="982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6150" y="659756"/>
            <a:ext cx="4166586" cy="981703"/>
          </a:xfrm>
          <a:prstGeom prst="rect">
            <a:avLst/>
          </a:prstGeom>
          <a:solidFill>
            <a:srgbClr val="004AAD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50" y="470186"/>
            <a:ext cx="4166586" cy="1171274"/>
          </a:xfrm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askerville Old Face" panose="02020602080505020303" pitchFamily="18" charset="0"/>
              </a:rPr>
              <a:t>ARIADNE</a:t>
            </a:r>
            <a:endParaRPr lang="en-US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150" y="1714777"/>
            <a:ext cx="4166586" cy="683270"/>
          </a:xfrm>
        </p:spPr>
        <p:txBody>
          <a:bodyPr/>
          <a:lstStyle/>
          <a:p>
            <a:r>
              <a:rPr lang="de-DE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Your navigator in science!</a:t>
            </a:r>
            <a:endParaRPr lang="en-US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164" y="1703446"/>
            <a:ext cx="1795397" cy="180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50" y="4836160"/>
            <a:ext cx="5775014" cy="188975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rgbClr val="004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Çagatay Gürsoy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Central Institute of Mental Health, Mannheim</a:t>
            </a: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OpenTalks, COSN</a:t>
            </a:r>
            <a:endParaRPr lang="de-DE" sz="2400" dirty="0" smtClean="0">
              <a:solidFill>
                <a:srgbClr val="004AAD"/>
              </a:solidFill>
              <a:latin typeface="Baskerville Old Face" panose="02020602080505020303" pitchFamily="18" charset="0"/>
            </a:endParaRPr>
          </a:p>
          <a:p>
            <a:r>
              <a:rPr lang="de-DE" sz="2400" dirty="0" smtClean="0">
                <a:solidFill>
                  <a:srgbClr val="004AAD"/>
                </a:solidFill>
                <a:latin typeface="Baskerville Old Face" panose="02020602080505020303" pitchFamily="18" charset="0"/>
              </a:rPr>
              <a:t>Virtual, 14.03.2025</a:t>
            </a:r>
            <a:endParaRPr lang="en-US" sz="2400" dirty="0">
              <a:solidFill>
                <a:srgbClr val="004AAD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38791" y="5174574"/>
            <a:ext cx="78105" cy="0"/>
          </a:xfrm>
          <a:prstGeom prst="line">
            <a:avLst/>
          </a:prstGeom>
          <a:ln w="9525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2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376"/>
          <a:stretch/>
        </p:blipFill>
        <p:spPr>
          <a:xfrm>
            <a:off x="554940" y="1583142"/>
            <a:ext cx="5400000" cy="4144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40"/>
          <a:stretch/>
        </p:blipFill>
        <p:spPr>
          <a:xfrm>
            <a:off x="6095999" y="2552700"/>
            <a:ext cx="5400000" cy="41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4"/>
          <a:stretch/>
        </p:blipFill>
        <p:spPr>
          <a:xfrm>
            <a:off x="157129" y="1359863"/>
            <a:ext cx="5400000" cy="4159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49"/>
          <a:stretch/>
        </p:blipFill>
        <p:spPr>
          <a:xfrm>
            <a:off x="3589343" y="1874708"/>
            <a:ext cx="5400000" cy="4154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142"/>
          <a:stretch/>
        </p:blipFill>
        <p:spPr>
          <a:xfrm>
            <a:off x="6653870" y="2590520"/>
            <a:ext cx="5400000" cy="41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3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60"/>
          <a:stretch/>
        </p:blipFill>
        <p:spPr>
          <a:xfrm>
            <a:off x="454775" y="1690688"/>
            <a:ext cx="5040000" cy="386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472"/>
          <a:stretch/>
        </p:blipFill>
        <p:spPr>
          <a:xfrm>
            <a:off x="6697225" y="1690688"/>
            <a:ext cx="5040000" cy="38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Under the hood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Book built with: Jupyter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Publication quality online books!</a:t>
            </a: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Tool built with: Cytoscape.js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Dynamic networks without much server-side magic!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Why?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We can save the Cytoscape.js library instance and create a „container“ within our GitHub repo + host our Jupyter Book at the same repo!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5" y="2733628"/>
            <a:ext cx="4505325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5" b="29132"/>
          <a:stretch/>
        </p:blipFill>
        <p:spPr>
          <a:xfrm>
            <a:off x="8316652" y="4001294"/>
            <a:ext cx="3388668" cy="1423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279" y="900167"/>
            <a:ext cx="1581041" cy="1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50215" cy="1325563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help grow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954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Open Science and Open Source movement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Against Gatekeeping!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Enhancing the effectiveness of resource sharing in global science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The project is not only for German/European audience; it aims to become global!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957" y="134482"/>
            <a:ext cx="1045494" cy="137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2" b="8944"/>
          <a:stretch/>
        </p:blipFill>
        <p:spPr>
          <a:xfrm>
            <a:off x="8311589" y="1824487"/>
            <a:ext cx="3810000" cy="2187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1" y="4145903"/>
            <a:ext cx="4700319" cy="26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More users -&gt; more resources!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Looking at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Updates on the glossary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Search function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Show on the network </a:t>
            </a:r>
            <a:r>
              <a:rPr lang="de-DE" dirty="0" smtClean="0">
                <a:latin typeface="Georgia" panose="02040502050405020303" pitchFamily="18" charset="0"/>
              </a:rPr>
              <a:t>function</a:t>
            </a:r>
            <a:endParaRPr lang="tr-TR" dirty="0" smtClean="0">
              <a:latin typeface="Georgia" panose="02040502050405020303" pitchFamily="18" charset="0"/>
            </a:endParaRPr>
          </a:p>
          <a:p>
            <a:pPr lvl="1"/>
            <a:endParaRPr lang="tr-TR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New (</a:t>
            </a:r>
            <a:r>
              <a:rPr lang="en-US" sz="1800" dirty="0" smtClean="0">
                <a:latin typeface="Georgia" panose="02040502050405020303" pitchFamily="18" charset="0"/>
              </a:rPr>
              <a:t>and easier</a:t>
            </a:r>
            <a:r>
              <a:rPr lang="en-US" dirty="0" smtClean="0">
                <a:latin typeface="Georgia" panose="02040502050405020303" pitchFamily="18" charset="0"/>
              </a:rPr>
              <a:t>) ways to add new resources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future!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31" y="2806262"/>
            <a:ext cx="6943756" cy="3558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1" y="1515355"/>
            <a:ext cx="6943755" cy="33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The team!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240" y="408200"/>
            <a:ext cx="1295246" cy="1295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48" y="155823"/>
            <a:ext cx="1795397" cy="180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52711BA-6F69-6069-FED5-9112AE769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25" y="1804769"/>
            <a:ext cx="1570882" cy="157088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DBF4F55-A88D-569B-BFAA-A7C042637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82" y="1123975"/>
            <a:ext cx="1669505" cy="1669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CD4F780-3C77-545D-B7F0-07BCFD0C08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23" y="3462416"/>
            <a:ext cx="1661313" cy="166131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05CEC48-4FDA-8286-403A-1B13CF143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91" y="4740070"/>
            <a:ext cx="1760340" cy="176034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8C3935F-BB0C-830B-1256-E44CDE9054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29" y="4868073"/>
            <a:ext cx="1760339" cy="17603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2E3A576-FD5E-1B81-23CD-52C92A6B3B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56" y="4646393"/>
            <a:ext cx="1644353" cy="164435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E13DF3C-F2D5-37B5-8A32-69681D5C42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97" y="945857"/>
            <a:ext cx="1644353" cy="16443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0305CCD-35A8-C8F6-040A-768DCC02F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8" y="2793480"/>
            <a:ext cx="1644353" cy="164435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DE8C80D-58CA-468B-1367-1302263DC442}"/>
              </a:ext>
            </a:extLst>
          </p:cNvPr>
          <p:cNvSpPr txBox="1"/>
          <p:nvPr/>
        </p:nvSpPr>
        <p:spPr>
          <a:xfrm rot="18627438">
            <a:off x="2693330" y="485049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  <a:cs typeface="Arial" panose="020B0604020202020204" pitchFamily="34" charset="0"/>
              </a:rPr>
              <a:t>Helena Hartmann</a:t>
            </a:r>
            <a:endParaRPr lang="en-DE" sz="1333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CC4776-3A23-EF16-D585-8B7C038D1018}"/>
              </a:ext>
            </a:extLst>
          </p:cNvPr>
          <p:cNvSpPr txBox="1"/>
          <p:nvPr/>
        </p:nvSpPr>
        <p:spPr>
          <a:xfrm rot="19285568">
            <a:off x="816013" y="2269123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 smtClean="0">
                <a:latin typeface="Arial" panose="020B0604020202020204" pitchFamily="34" charset="0"/>
              </a:rPr>
              <a:t>Alexandros </a:t>
            </a:r>
            <a:r>
              <a:rPr lang="en-GB" sz="1333" b="1" dirty="0" err="1" smtClean="0">
                <a:latin typeface="Arial" panose="020B0604020202020204" pitchFamily="34" charset="0"/>
              </a:rPr>
              <a:t>Kastrinogiannis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C6675F-B26A-7A6A-EA53-43574F493B69}"/>
              </a:ext>
            </a:extLst>
          </p:cNvPr>
          <p:cNvSpPr txBox="1"/>
          <p:nvPr/>
        </p:nvSpPr>
        <p:spPr>
          <a:xfrm rot="18627438">
            <a:off x="2812344" y="400731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r>
              <a:rPr lang="en-GB" sz="1333" b="1" dirty="0">
                <a:latin typeface="Arial" panose="020B0604020202020204" pitchFamily="34" charset="0"/>
              </a:rPr>
              <a:t>Alexander </a:t>
            </a:r>
            <a:r>
              <a:rPr lang="en-GB" sz="1333" b="1" dirty="0" err="1">
                <a:latin typeface="Arial" panose="020B0604020202020204" pitchFamily="34" charset="0"/>
              </a:rPr>
              <a:t>Lischke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C87DCB3-C8F5-D38A-02B4-7CD9F7CEE6A2}"/>
              </a:ext>
            </a:extLst>
          </p:cNvPr>
          <p:cNvSpPr txBox="1"/>
          <p:nvPr/>
        </p:nvSpPr>
        <p:spPr>
          <a:xfrm rot="18627438">
            <a:off x="4535343" y="2105748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Susanne Vogel</a:t>
            </a:r>
          </a:p>
          <a:p>
            <a:r>
              <a:rPr lang="en-GB" sz="1333" b="1" dirty="0"/>
              <a:t/>
            </a:r>
            <a:br>
              <a:rPr lang="en-GB" sz="1333" b="1" dirty="0"/>
            </a:b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AD6091-A659-7A00-3EE9-F70169F60155}"/>
              </a:ext>
            </a:extLst>
          </p:cNvPr>
          <p:cNvSpPr txBox="1"/>
          <p:nvPr/>
        </p:nvSpPr>
        <p:spPr>
          <a:xfrm rot="18465331">
            <a:off x="6034611" y="242926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Marie </a:t>
            </a:r>
            <a:r>
              <a:rPr lang="en-GB" sz="1333" b="1" dirty="0" err="1">
                <a:latin typeface="Arial" panose="020B0604020202020204" pitchFamily="34" charset="0"/>
              </a:rPr>
              <a:t>Mueckstein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F97976-6829-6DA5-3509-4EF13F7C45D8}"/>
              </a:ext>
            </a:extLst>
          </p:cNvPr>
          <p:cNvSpPr txBox="1"/>
          <p:nvPr/>
        </p:nvSpPr>
        <p:spPr>
          <a:xfrm rot="18773772">
            <a:off x="9291098" y="4195917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Matthias F. J. </a:t>
            </a:r>
            <a:r>
              <a:rPr lang="en-GB" sz="1333" b="1" dirty="0" err="1">
                <a:latin typeface="Arial" panose="020B0604020202020204" pitchFamily="34" charset="0"/>
              </a:rPr>
              <a:t>Sperl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A87D50-D663-CD33-1088-6B016C2E3DA7}"/>
              </a:ext>
            </a:extLst>
          </p:cNvPr>
          <p:cNvSpPr txBox="1"/>
          <p:nvPr/>
        </p:nvSpPr>
        <p:spPr>
          <a:xfrm rot="18062992">
            <a:off x="7276762" y="2753455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Alina </a:t>
            </a:r>
            <a:r>
              <a:rPr lang="en-GB" sz="1333" b="1" dirty="0" err="1">
                <a:latin typeface="Arial" panose="020B0604020202020204" pitchFamily="34" charset="0"/>
              </a:rPr>
              <a:t>Koppold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53525E4-602A-8EFD-A828-B30BB5B42F70}"/>
              </a:ext>
            </a:extLst>
          </p:cNvPr>
          <p:cNvSpPr txBox="1"/>
          <p:nvPr/>
        </p:nvSpPr>
        <p:spPr>
          <a:xfrm rot="18062992">
            <a:off x="8854378" y="1025584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 smtClean="0">
                <a:latin typeface="Arial" panose="020B0604020202020204" pitchFamily="34" charset="0"/>
              </a:rPr>
              <a:t>Yu-Fang </a:t>
            </a:r>
            <a:r>
              <a:rPr lang="en-GB" sz="1333" b="1" dirty="0">
                <a:latin typeface="Arial" panose="020B0604020202020204" pitchFamily="34" charset="0"/>
              </a:rPr>
              <a:t>Yang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6F6520-0125-7879-7AF5-70A80ABC96E8}"/>
              </a:ext>
            </a:extLst>
          </p:cNvPr>
          <p:cNvSpPr txBox="1"/>
          <p:nvPr/>
        </p:nvSpPr>
        <p:spPr>
          <a:xfrm rot="18329947">
            <a:off x="5362948" y="4278351"/>
            <a:ext cx="2999281" cy="2213057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l"/>
            <a:r>
              <a:rPr lang="en-GB" sz="1333" b="1" dirty="0">
                <a:latin typeface="Arial" panose="020B0604020202020204" pitchFamily="34" charset="0"/>
              </a:rPr>
              <a:t>Gordon B. Feld</a:t>
            </a:r>
            <a:endParaRPr lang="en-DE" sz="1333" b="1" dirty="0">
              <a:latin typeface="Atkinson Hyperlegible" pitchFamily="2" charset="77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81121" y="2864449"/>
            <a:ext cx="1620160" cy="1644353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991" y="6177244"/>
            <a:ext cx="2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Slide courtesy of Alex Kastrinogiannis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Find me on!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91696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GitHub: @caggursoy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Bluesky</a:t>
            </a:r>
            <a:r>
              <a:rPr lang="de-DE" dirty="0">
                <a:latin typeface="Georgia" panose="02040502050405020303" pitchFamily="18" charset="0"/>
              </a:rPr>
              <a:t>: @caggursoy.bsky.social</a:t>
            </a:r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Twitter: @caggursoy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en-US" dirty="0" err="1" smtClean="0">
                <a:latin typeface="Georgia" panose="02040502050405020303" pitchFamily="18" charset="0"/>
              </a:rPr>
              <a:t>inkedIn</a:t>
            </a:r>
            <a:r>
              <a:rPr lang="de-DE" dirty="0" smtClean="0">
                <a:latin typeface="Georgia" panose="02040502050405020303" pitchFamily="18" charset="0"/>
              </a:rPr>
              <a:t>: 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hlinkClick r:id="rId2"/>
              </a:rPr>
              <a:t>www.linkedin.com/in/cagatay-gursoy</a:t>
            </a:r>
            <a:r>
              <a:rPr lang="en-US" dirty="0" smtClean="0"/>
              <a:t> </a:t>
            </a:r>
            <a:endParaRPr lang="en-US" dirty="0"/>
          </a:p>
          <a:p>
            <a:endParaRPr lang="en-US" b="1" dirty="0">
              <a:hlinkClick r:id="rId3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Email: </a:t>
            </a:r>
          </a:p>
          <a:p>
            <a:pPr marL="0" indent="0">
              <a:buNone/>
            </a:pPr>
            <a:r>
              <a:rPr lang="de-DE" dirty="0" smtClean="0">
                <a:latin typeface="Georgia" panose="02040502050405020303" pitchFamily="18" charset="0"/>
                <a:hlinkClick r:id="rId4"/>
              </a:rPr>
              <a:t>cagatay.guersoy@zi-mannheim.de</a:t>
            </a:r>
            <a:endParaRPr lang="de-DE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Or my webpage:</a:t>
            </a:r>
          </a:p>
          <a:p>
            <a:pPr marL="0" indent="0">
              <a:buNone/>
            </a:pPr>
            <a:r>
              <a:rPr lang="tr-TR" dirty="0">
                <a:latin typeface="Georgia" panose="02040502050405020303" pitchFamily="18" charset="0"/>
                <a:hlinkClick r:id="rId5"/>
              </a:rPr>
              <a:t>https://cagataygursoy.com</a:t>
            </a:r>
            <a:r>
              <a:rPr lang="tr-TR" dirty="0" smtClean="0">
                <a:latin typeface="Georgia" panose="02040502050405020303" pitchFamily="18" charset="0"/>
                <a:hlinkClick r:id="rId5"/>
              </a:rPr>
              <a:t>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tr-TR" dirty="0" smtClean="0">
              <a:latin typeface="Georgia" panose="02040502050405020303" pitchFamily="18" charset="0"/>
            </a:endParaRPr>
          </a:p>
          <a:p>
            <a:endParaRPr lang="tr-TR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534" y="319612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795" y="3743970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510911"/>
            <a:ext cx="1149035" cy="114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36642" y="676703"/>
            <a:ext cx="817449" cy="817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43" y="3894476"/>
            <a:ext cx="1143296" cy="114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0507" y="4056127"/>
            <a:ext cx="817449" cy="817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534" y="5382252"/>
            <a:ext cx="1440000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4" y="5596550"/>
            <a:ext cx="1220771" cy="122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606247" y="5731725"/>
            <a:ext cx="817449" cy="8174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96" y="2426956"/>
            <a:ext cx="853409" cy="753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1534" y="1951233"/>
            <a:ext cx="1440000" cy="14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8709359" y="2378766"/>
            <a:ext cx="817449" cy="8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latin typeface="Georgia" panose="02040502050405020303" pitchFamily="18" charset="0"/>
              </a:rPr>
              <a:t>L</a:t>
            </a:r>
            <a:r>
              <a:rPr lang="de-DE" dirty="0" smtClean="0">
                <a:latin typeface="Georgia" panose="02040502050405020303" pitchFamily="18" charset="0"/>
              </a:rPr>
              <a:t>inks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8505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Preprint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OSF: </a:t>
            </a:r>
            <a:r>
              <a:rPr lang="de-DE" dirty="0" smtClean="0">
                <a:latin typeface="Georgia" panose="02040502050405020303" pitchFamily="18" charset="0"/>
                <a:hlinkClick r:id="rId2"/>
              </a:rPr>
              <a:t>https://osf.io/hjysu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ARIADNE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Book: </a:t>
            </a:r>
            <a:r>
              <a:rPr lang="en-US" dirty="0" smtClean="0">
                <a:latin typeface="Georgia" panose="02040502050405020303" pitchFamily="18" charset="0"/>
                <a:hlinkClick r:id="rId3"/>
              </a:rPr>
              <a:t>https://igor-biodgps.github.io/ARIADNE/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Tool: </a:t>
            </a:r>
            <a:r>
              <a:rPr lang="de-DE" dirty="0" smtClean="0">
                <a:latin typeface="Georgia" panose="02040502050405020303" pitchFamily="18" charset="0"/>
                <a:hlinkClick r:id="rId4"/>
              </a:rPr>
              <a:t>https://igor-biodgps.github.io/ARIADNE/graph/graph.html</a:t>
            </a:r>
            <a:r>
              <a:rPr lang="de-DE" dirty="0" smtClean="0">
                <a:latin typeface="Georgia" panose="02040502050405020303" pitchFamily="18" charset="0"/>
              </a:rPr>
              <a:t> 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This presentation:</a:t>
            </a:r>
          </a:p>
          <a:p>
            <a:pPr lvl="1"/>
            <a:r>
              <a:rPr lang="en-US" dirty="0">
                <a:latin typeface="Georgia" panose="02040502050405020303" pitchFamily="18" charset="0"/>
                <a:hlinkClick r:id="rId5"/>
              </a:rPr>
              <a:t>https://</a:t>
            </a:r>
            <a:r>
              <a:rPr lang="en-US" dirty="0" smtClean="0">
                <a:latin typeface="Georgia" panose="02040502050405020303" pitchFamily="18" charset="0"/>
                <a:hlinkClick r:id="rId5"/>
              </a:rPr>
              <a:t>github.com/caggursoy/phdSideQuests/tree/master/presentations/marburg_ariadne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35" y="-41843"/>
            <a:ext cx="179539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3720" cy="1325563"/>
          </a:xfrm>
        </p:spPr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Being an early career researcher in academia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r="57" b="-589"/>
          <a:stretch/>
        </p:blipFill>
        <p:spPr>
          <a:xfrm>
            <a:off x="7261481" y="1886720"/>
            <a:ext cx="4313299" cy="437691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5"/>
            <a:ext cx="59131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Baskerville Old Face" panose="02020602080505020303" pitchFamily="18" charset="0"/>
              </a:rPr>
              <a:t>If you‘re here with us today, it is most likely that you‘re also bewitched with the allure of asking more and more!</a:t>
            </a:r>
          </a:p>
          <a:p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What do we want/get out of this?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Glory, like the Age of Heroes?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getting burdened with the weight of knowing more and more!</a:t>
            </a:r>
          </a:p>
          <a:p>
            <a:pPr lvl="1"/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958499" y="44319"/>
            <a:ext cx="1008668" cy="641612"/>
          </a:xfrm>
          <a:prstGeom prst="cloudCallou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ECR</a:t>
            </a:r>
            <a:endParaRPr lang="en-US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Having so many resources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a gift or a curse?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401" y="1944138"/>
            <a:ext cx="5370727" cy="4351338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In 21st century academia, we have ample amount of resources</a:t>
            </a:r>
          </a:p>
          <a:p>
            <a:pPr marL="457200" lvl="1" indent="0">
              <a:buNone/>
            </a:pPr>
            <a:endParaRPr lang="de-DE" dirty="0">
              <a:latin typeface="Baskerville Old Face" panose="02020602080505020303" pitchFamily="18" charset="0"/>
            </a:endParaRPr>
          </a:p>
          <a:p>
            <a:r>
              <a:rPr lang="de-DE" dirty="0" smtClean="0">
                <a:latin typeface="Baskerville Old Face" panose="02020602080505020303" pitchFamily="18" charset="0"/>
              </a:rPr>
              <a:t>Most of the times, either you adapt what has been used as the „industry standard“ in your research group / field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Or you try to select from the set of resources, and most likely get lost while doing that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6877317"/>
          </a:xfrm>
          <a:prstGeom prst="rect">
            <a:avLst/>
          </a:prstGeom>
          <a:blipFill>
            <a:blip r:embed="rId2">
              <a:alphaModFix amt="65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60" b="91340" l="8824" r="91013">
                        <a14:foregroundMark x1="52778" y1="39216" x2="52778" y2="39216"/>
                        <a14:foregroundMark x1="52778" y1="42647" x2="52778" y2="42647"/>
                        <a14:foregroundMark x1="72712" y1="44118" x2="72712" y2="44118"/>
                        <a14:foregroundMark x1="84967" y1="44935" x2="68791" y2="44118"/>
                        <a14:foregroundMark x1="57680" y1="67320" x2="49837" y2="67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63" t="6137" r="6210" b="6137"/>
          <a:stretch/>
        </p:blipFill>
        <p:spPr>
          <a:xfrm>
            <a:off x="2829560" y="95805"/>
            <a:ext cx="6543040" cy="654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5" t="11156" r="6800" b="51156"/>
          <a:stretch/>
        </p:blipFill>
        <p:spPr>
          <a:xfrm>
            <a:off x="5238568" y="3224743"/>
            <a:ext cx="718641" cy="82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3" y="1784851"/>
            <a:ext cx="1569644" cy="82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27" y="3055501"/>
            <a:ext cx="1476196" cy="82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27" y="3400077"/>
            <a:ext cx="1044857" cy="82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6" y="3532539"/>
            <a:ext cx="1075979" cy="82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25" y="1876595"/>
            <a:ext cx="1952700" cy="82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21" y="4228077"/>
            <a:ext cx="863047" cy="82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3048" y="1690688"/>
            <a:ext cx="5693232" cy="32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Baskerville Old Face" panose="02020602080505020303" pitchFamily="18" charset="0"/>
              </a:rPr>
              <a:t>Lost in the labyrinth</a:t>
            </a:r>
            <a:br>
              <a:rPr lang="de-DE" dirty="0" smtClean="0">
                <a:latin typeface="Baskerville Old Face" panose="02020602080505020303" pitchFamily="18" charset="0"/>
              </a:rPr>
            </a:br>
            <a:r>
              <a:rPr lang="de-DE" sz="3600" dirty="0" smtClean="0">
                <a:latin typeface="Baskerville Old Face" panose="02020602080505020303" pitchFamily="18" charset="0"/>
              </a:rPr>
              <a:t>who‘s going to help the ECRs?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505960" cy="4829175"/>
          </a:xfrm>
        </p:spPr>
        <p:txBody>
          <a:bodyPr>
            <a:normAutofit/>
          </a:bodyPr>
          <a:lstStyle/>
          <a:p>
            <a:r>
              <a:rPr lang="de-DE" dirty="0" smtClean="0">
                <a:latin typeface="Baskerville Old Face" panose="02020602080505020303" pitchFamily="18" charset="0"/>
              </a:rPr>
              <a:t>And at this point, you need your Ariadne, who would guide you in the labyrinth!</a:t>
            </a: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This can be a colleague, your PI or someone you met at a conference!</a:t>
            </a:r>
          </a:p>
          <a:p>
            <a:pPr lvl="1"/>
            <a:endParaRPr lang="de-DE" dirty="0">
              <a:latin typeface="Baskerville Old Face" panose="02020602080505020303" pitchFamily="18" charset="0"/>
            </a:endParaRPr>
          </a:p>
          <a:p>
            <a:pPr lvl="1"/>
            <a:r>
              <a:rPr lang="de-DE" dirty="0" smtClean="0">
                <a:latin typeface="Baskerville Old Face" panose="02020602080505020303" pitchFamily="18" charset="0"/>
              </a:rPr>
              <a:t>But why trust human memory/notetaking abilities when you can have a tool for that?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60" y="70688"/>
            <a:ext cx="3240000" cy="32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2141220"/>
            <a:ext cx="3240000" cy="32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2" r="50349"/>
          <a:stretch/>
        </p:blipFill>
        <p:spPr>
          <a:xfrm>
            <a:off x="5419477" y="3310688"/>
            <a:ext cx="32123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did it start?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96840" cy="4351338"/>
          </a:xfrm>
        </p:spPr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PuG 22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Discussion w/ Helena regarding her „awesome-PhD“ repo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Idea of expanding this into a larger project and make it community driven!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endParaRPr lang="de-DE" dirty="0" smtClean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365125"/>
            <a:ext cx="632460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312920"/>
            <a:ext cx="212915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2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What‘s so special about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It resonates the fire within the ECR: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create new knowledge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Drive to serve the growth of knowledge</a:t>
            </a:r>
            <a:endParaRPr lang="de-DE" dirty="0">
              <a:latin typeface="Georgia" panose="02040502050405020303" pitchFamily="18" charset="0"/>
            </a:endParaRPr>
          </a:p>
          <a:p>
            <a:pPr lvl="1"/>
            <a:endParaRPr lang="de-DE" dirty="0" smtClean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Community driven &amp; decentralised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For the community, 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Comes within the community,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Will live with the community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85" r="49852"/>
          <a:stretch/>
        </p:blipFill>
        <p:spPr>
          <a:xfrm>
            <a:off x="7990840" y="2019300"/>
            <a:ext cx="343916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4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Why should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6448" cy="4351338"/>
          </a:xfrm>
        </p:spPr>
        <p:txBody>
          <a:bodyPr>
            <a:normAutofit fontScale="925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Is free, will be free and developed/maintained by you!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Aimed to become the ultimate tool for ECRs, who are looking not just to hoard information; but to share as well!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For each resource, you will have curated short information; so you can decide its usefulness without even using it!</a:t>
            </a:r>
          </a:p>
          <a:p>
            <a:endParaRPr lang="de-DE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73992" y="1435262"/>
            <a:ext cx="3204372" cy="2690137"/>
            <a:chOff x="6473992" y="1435262"/>
            <a:chExt cx="3204372" cy="2690137"/>
          </a:xfrm>
        </p:grpSpPr>
        <p:grpSp>
          <p:nvGrpSpPr>
            <p:cNvPr id="8" name="Group 7"/>
            <p:cNvGrpSpPr/>
            <p:nvPr/>
          </p:nvGrpSpPr>
          <p:grpSpPr>
            <a:xfrm>
              <a:off x="8023184" y="1540076"/>
              <a:ext cx="1655180" cy="2585323"/>
              <a:chOff x="9907929" y="2071868"/>
              <a:chExt cx="1655180" cy="2585323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907929" y="2071868"/>
                <a:ext cx="165518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As long as</a:t>
                </a:r>
              </a:p>
              <a:p>
                <a:pPr algn="ctr"/>
                <a:endParaRPr lang="de-DE" dirty="0" smtClean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is free</a:t>
                </a:r>
              </a:p>
              <a:p>
                <a:pPr algn="ctr"/>
                <a:endParaRPr lang="de-DE" dirty="0">
                  <a:latin typeface="Georgia" panose="02040502050405020303" pitchFamily="18" charset="0"/>
                </a:endParaRPr>
              </a:p>
              <a:p>
                <a:pPr algn="ctr"/>
                <a:r>
                  <a:rPr lang="de-DE" dirty="0" smtClean="0">
                    <a:latin typeface="Georgia" panose="02040502050405020303" pitchFamily="18" charset="0"/>
                  </a:rPr>
                  <a:t>(looking at you Microsoft!)</a:t>
                </a:r>
                <a:endParaRPr lang="en-US" dirty="0">
                  <a:latin typeface="Georgia" panose="02040502050405020303" pitchFamily="18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8830" y="2388984"/>
                <a:ext cx="833377" cy="83337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5476">
              <a:off x="6473992" y="1435262"/>
              <a:ext cx="1620000" cy="16200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975" y="5173166"/>
            <a:ext cx="6047595" cy="15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42280" cy="4351338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latin typeface="Georgia" panose="02040502050405020303" pitchFamily="18" charset="0"/>
              </a:rPr>
              <a:t>ARIADNE book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Companion book of the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Here you can have more information about 10 steps of the research cycle we have defined</a:t>
            </a:r>
          </a:p>
          <a:p>
            <a:pPr lvl="1"/>
            <a:endParaRPr lang="de-DE" dirty="0">
              <a:latin typeface="Georgia" panose="02040502050405020303" pitchFamily="18" charset="0"/>
            </a:endParaRPr>
          </a:p>
          <a:p>
            <a:r>
              <a:rPr lang="de-DE" dirty="0" smtClean="0">
                <a:latin typeface="Georgia" panose="02040502050405020303" pitchFamily="18" charset="0"/>
              </a:rPr>
              <a:t>ARIADNE tool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Network of resources, populated within sub-networks of said 10 steps</a:t>
            </a:r>
          </a:p>
          <a:p>
            <a:pPr lvl="1"/>
            <a:r>
              <a:rPr lang="de-DE" dirty="0" smtClean="0">
                <a:latin typeface="Georgia" panose="02040502050405020303" pitchFamily="18" charset="0"/>
              </a:rPr>
              <a:t>Request addition of new resources by a GDoc / GitHub Issue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72" y="365125"/>
            <a:ext cx="1965466" cy="1965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40" y="3554254"/>
            <a:ext cx="5267178" cy="26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panose="02040502050405020303" pitchFamily="18" charset="0"/>
              </a:rPr>
              <a:t>How can you use ARIADNE?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8" y="1557488"/>
            <a:ext cx="7718918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052" y="2199517"/>
            <a:ext cx="7770136" cy="36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28" y="3183453"/>
            <a:ext cx="768080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2711</TotalTime>
  <Words>681</Words>
  <Application>Microsoft Office PowerPoint</Application>
  <PresentationFormat>Widescreen</PresentationFormat>
  <Paragraphs>130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Atkinson Hyperlegible</vt:lpstr>
      <vt:lpstr>Baskerville Old Face</vt:lpstr>
      <vt:lpstr>Calibri</vt:lpstr>
      <vt:lpstr>Calibri Light</vt:lpstr>
      <vt:lpstr>Georgia</vt:lpstr>
      <vt:lpstr>Office Theme</vt:lpstr>
      <vt:lpstr>ARIADNE</vt:lpstr>
      <vt:lpstr>Being an early career researcher in academia</vt:lpstr>
      <vt:lpstr>Having so many resources a gift or a curse?</vt:lpstr>
      <vt:lpstr>Lost in the labyrinth who‘s going to help the ECRs?</vt:lpstr>
      <vt:lpstr>How did it start?</vt:lpstr>
      <vt:lpstr>What‘s so special about ARIADNE?</vt:lpstr>
      <vt:lpstr>Why should you use ARIADNE?</vt:lpstr>
      <vt:lpstr>How can you use ARIADNE?</vt:lpstr>
      <vt:lpstr>How can you use ARIADNE?</vt:lpstr>
      <vt:lpstr>How can you use ARIADNE?</vt:lpstr>
      <vt:lpstr>How can you use ARIADNE?</vt:lpstr>
      <vt:lpstr>How can you use ARIADNE?</vt:lpstr>
      <vt:lpstr>Under the hood</vt:lpstr>
      <vt:lpstr>Why should you help grow ARIADNE?</vt:lpstr>
      <vt:lpstr>The future!</vt:lpstr>
      <vt:lpstr>The future!</vt:lpstr>
      <vt:lpstr>The team!</vt:lpstr>
      <vt:lpstr>Find me on!</vt:lpstr>
      <vt:lpstr>Links</vt:lpstr>
    </vt:vector>
  </TitlesOfParts>
  <Company>ZI Mannheim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ARIADNE</dc:title>
  <dc:creator>Guersoy, Cagatay</dc:creator>
  <cp:lastModifiedBy>Guersoy, Cagatay</cp:lastModifiedBy>
  <cp:revision>146</cp:revision>
  <dcterms:created xsi:type="dcterms:W3CDTF">2024-11-12T10:29:08Z</dcterms:created>
  <dcterms:modified xsi:type="dcterms:W3CDTF">2025-03-14T10:46:58Z</dcterms:modified>
</cp:coreProperties>
</file>